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orizon" charset="1" panose="020005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Gotham" charset="1" panose="00000000000000000000"/>
      <p:regular r:id="rId15"/>
    </p:embeddedFont>
    <p:embeddedFont>
      <p:font typeface="Gotham Bold" charset="1" panose="00000000000000000000"/>
      <p:regular r:id="rId16"/>
    </p:embeddedFont>
    <p:embeddedFont>
      <p:font typeface="Gotham Italics" charset="1" panose="00000000000000000000"/>
      <p:regular r:id="rId17"/>
    </p:embeddedFont>
    <p:embeddedFont>
      <p:font typeface="Gotham Bold Italics" charset="1" panose="02000000000000000000"/>
      <p:regular r:id="rId18"/>
    </p:embeddedFont>
    <p:embeddedFont>
      <p:font typeface="Gotham Light" charset="1" panose="00000000000000000000"/>
      <p:regular r:id="rId19"/>
    </p:embeddedFont>
    <p:embeddedFont>
      <p:font typeface="Gotham Light Italics" charset="1" panose="00000000000000000000"/>
      <p:regular r:id="rId20"/>
    </p:embeddedFont>
    <p:embeddedFont>
      <p:font typeface="Gotham Heavy" charset="1" panose="02000900000000000000"/>
      <p:regular r:id="rId21"/>
    </p:embeddedFont>
    <p:embeddedFont>
      <p:font typeface="Gotham Heavy Italics" charset="1" panose="020009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4.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66C8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28981" y="0"/>
            <a:ext cx="1341995" cy="130509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1885813">
            <a:off x="6276720" y="-934606"/>
            <a:ext cx="2628093" cy="262152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383205">
            <a:off x="9845336" y="-1246841"/>
            <a:ext cx="3552961" cy="358885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6046658">
            <a:off x="13519665" y="4255349"/>
            <a:ext cx="3831005" cy="8065274"/>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3757001">
            <a:off x="14237221" y="-286964"/>
            <a:ext cx="4153608" cy="6793498"/>
          </a:xfrm>
          <a:prstGeom prst="rect">
            <a:avLst/>
          </a:prstGeom>
        </p:spPr>
      </p:pic>
      <p:sp>
        <p:nvSpPr>
          <p:cNvPr name="TextBox 7" id="7"/>
          <p:cNvSpPr txBox="true"/>
          <p:nvPr/>
        </p:nvSpPr>
        <p:spPr>
          <a:xfrm rot="0">
            <a:off x="1028700" y="3423687"/>
            <a:ext cx="11313976" cy="1640332"/>
          </a:xfrm>
          <a:prstGeom prst="rect">
            <a:avLst/>
          </a:prstGeom>
        </p:spPr>
        <p:txBody>
          <a:bodyPr anchor="t" rtlCol="false" tIns="0" lIns="0" bIns="0" rIns="0">
            <a:spAutoFit/>
          </a:bodyPr>
          <a:lstStyle/>
          <a:p>
            <a:pPr>
              <a:lnSpc>
                <a:spcPts val="6104"/>
              </a:lnSpc>
            </a:pPr>
            <a:r>
              <a:rPr lang="en-US" sz="5600">
                <a:solidFill>
                  <a:srgbClr val="F1C34D"/>
                </a:solidFill>
                <a:latin typeface="Horizon"/>
              </a:rPr>
              <a:t>BİYOİSTATİSTİK</a:t>
            </a:r>
          </a:p>
          <a:p>
            <a:pPr>
              <a:lnSpc>
                <a:spcPts val="6104"/>
              </a:lnSpc>
            </a:pPr>
            <a:r>
              <a:rPr lang="en-US" sz="5600">
                <a:solidFill>
                  <a:srgbClr val="F1C34D"/>
                </a:solidFill>
                <a:latin typeface="Horizon"/>
              </a:rPr>
              <a:t> MAKALE ANALİZİ</a:t>
            </a:r>
          </a:p>
        </p:txBody>
      </p:sp>
      <p:sp>
        <p:nvSpPr>
          <p:cNvPr name="TextBox 8" id="8"/>
          <p:cNvSpPr txBox="true"/>
          <p:nvPr/>
        </p:nvSpPr>
        <p:spPr>
          <a:xfrm rot="0">
            <a:off x="1028700" y="5464069"/>
            <a:ext cx="9808559" cy="1671320"/>
          </a:xfrm>
          <a:prstGeom prst="rect">
            <a:avLst/>
          </a:prstGeom>
        </p:spPr>
        <p:txBody>
          <a:bodyPr anchor="t" rtlCol="false" tIns="0" lIns="0" bIns="0" rIns="0">
            <a:spAutoFit/>
          </a:bodyPr>
          <a:lstStyle/>
          <a:p>
            <a:pPr>
              <a:lnSpc>
                <a:spcPts val="4480"/>
              </a:lnSpc>
            </a:pPr>
            <a:r>
              <a:rPr lang="en-US" sz="3200">
                <a:solidFill>
                  <a:srgbClr val="E5DDC8"/>
                </a:solidFill>
                <a:latin typeface="Gotham Bold"/>
              </a:rPr>
              <a:t>Antiepileptic Drug Nonadherence and Its Predictors among People </a:t>
            </a:r>
            <a:r>
              <a:rPr lang="en-US" sz="3200">
                <a:solidFill>
                  <a:srgbClr val="E5DDC8"/>
                </a:solidFill>
                <a:latin typeface="Gotham Bold"/>
              </a:rPr>
              <a:t>with Epilepsy</a:t>
            </a:r>
          </a:p>
          <a:p>
            <a:pPr algn="just">
              <a:lnSpc>
                <a:spcPts val="4480"/>
              </a:lnSpc>
              <a:spcBef>
                <a:spcPct val="0"/>
              </a:spcBef>
            </a:pPr>
          </a:p>
        </p:txBody>
      </p:sp>
      <p:grpSp>
        <p:nvGrpSpPr>
          <p:cNvPr name="Group 9" id="9"/>
          <p:cNvGrpSpPr/>
          <p:nvPr/>
        </p:nvGrpSpPr>
        <p:grpSpPr>
          <a:xfrm rot="0">
            <a:off x="1028700" y="7028640"/>
            <a:ext cx="5958072" cy="2229660"/>
            <a:chOff x="0" y="0"/>
            <a:chExt cx="1868901" cy="699390"/>
          </a:xfrm>
        </p:grpSpPr>
        <p:sp>
          <p:nvSpPr>
            <p:cNvPr name="Freeform 10" id="10"/>
            <p:cNvSpPr/>
            <p:nvPr/>
          </p:nvSpPr>
          <p:spPr>
            <a:xfrm flipH="false" flipV="false">
              <a:off x="0" y="0"/>
              <a:ext cx="1868901" cy="699390"/>
            </a:xfrm>
            <a:custGeom>
              <a:avLst/>
              <a:gdLst/>
              <a:ahLst/>
              <a:cxnLst/>
              <a:rect r="r" b="b" t="t" l="l"/>
              <a:pathLst>
                <a:path h="699390" w="1868901">
                  <a:moveTo>
                    <a:pt x="66269" y="0"/>
                  </a:moveTo>
                  <a:lnTo>
                    <a:pt x="1802632" y="0"/>
                  </a:lnTo>
                  <a:cubicBezTo>
                    <a:pt x="1839231" y="0"/>
                    <a:pt x="1868901" y="29670"/>
                    <a:pt x="1868901" y="66269"/>
                  </a:cubicBezTo>
                  <a:lnTo>
                    <a:pt x="1868901" y="633120"/>
                  </a:lnTo>
                  <a:cubicBezTo>
                    <a:pt x="1868901" y="669720"/>
                    <a:pt x="1839231" y="699390"/>
                    <a:pt x="1802632" y="699390"/>
                  </a:cubicBezTo>
                  <a:lnTo>
                    <a:pt x="66269" y="699390"/>
                  </a:lnTo>
                  <a:cubicBezTo>
                    <a:pt x="29670" y="699390"/>
                    <a:pt x="0" y="669720"/>
                    <a:pt x="0" y="633120"/>
                  </a:cubicBezTo>
                  <a:lnTo>
                    <a:pt x="0" y="66269"/>
                  </a:lnTo>
                  <a:cubicBezTo>
                    <a:pt x="0" y="29670"/>
                    <a:pt x="29670" y="0"/>
                    <a:pt x="66269" y="0"/>
                  </a:cubicBezTo>
                  <a:close/>
                </a:path>
              </a:pathLst>
            </a:custGeom>
            <a:solidFill>
              <a:srgbClr val="000000">
                <a:alpha val="0"/>
              </a:srgbClr>
            </a:solidFill>
            <a:ln w="47625">
              <a:solidFill>
                <a:srgbClr val="E5DDC8"/>
              </a:solidFill>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243097" y="7249689"/>
            <a:ext cx="6913762" cy="2050314"/>
          </a:xfrm>
          <a:prstGeom prst="rect">
            <a:avLst/>
          </a:prstGeom>
        </p:spPr>
        <p:txBody>
          <a:bodyPr anchor="t" rtlCol="false" tIns="0" lIns="0" bIns="0" rIns="0">
            <a:spAutoFit/>
          </a:bodyPr>
          <a:lstStyle/>
          <a:p>
            <a:pPr>
              <a:lnSpc>
                <a:spcPts val="4065"/>
              </a:lnSpc>
            </a:pPr>
            <a:r>
              <a:rPr lang="en-US" sz="2903">
                <a:solidFill>
                  <a:srgbClr val="E5DDC8"/>
                </a:solidFill>
                <a:latin typeface="Gotham"/>
              </a:rPr>
              <a:t>Aleyna ÇOR             21821684</a:t>
            </a:r>
          </a:p>
          <a:p>
            <a:pPr>
              <a:lnSpc>
                <a:spcPts val="4065"/>
              </a:lnSpc>
            </a:pPr>
            <a:r>
              <a:rPr lang="en-US" sz="2903">
                <a:solidFill>
                  <a:srgbClr val="E5DDC8"/>
                </a:solidFill>
                <a:latin typeface="Gotham"/>
              </a:rPr>
              <a:t>Merve MURATGÜL   21822035</a:t>
            </a:r>
          </a:p>
          <a:p>
            <a:pPr>
              <a:lnSpc>
                <a:spcPts val="4065"/>
              </a:lnSpc>
            </a:pPr>
            <a:r>
              <a:rPr lang="en-US" sz="2903">
                <a:solidFill>
                  <a:srgbClr val="E5DDC8"/>
                </a:solidFill>
                <a:latin typeface="Gotham"/>
              </a:rPr>
              <a:t>Seda Nur GÜLTEN   21935965 </a:t>
            </a:r>
          </a:p>
          <a:p>
            <a:pPr algn="ctr">
              <a:lnSpc>
                <a:spcPts val="4065"/>
              </a:lnSpc>
              <a:spcBef>
                <a:spcPct val="0"/>
              </a:spcBef>
            </a:pPr>
          </a:p>
        </p:txBody>
      </p:sp>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8700" y="2453208"/>
            <a:ext cx="659982" cy="808554"/>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66C8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4557316" y="605484"/>
            <a:ext cx="3449878" cy="122470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2889867" y="607641"/>
            <a:ext cx="3449878" cy="122039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5400000">
            <a:off x="1222419" y="605484"/>
            <a:ext cx="3449878" cy="1224707"/>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5400000">
            <a:off x="-445029" y="607641"/>
            <a:ext cx="3449878" cy="1220395"/>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5400000">
            <a:off x="-442873" y="4530680"/>
            <a:ext cx="3449878" cy="1224707"/>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5400000">
            <a:off x="1224575" y="4532836"/>
            <a:ext cx="3449878" cy="1220395"/>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5400000">
            <a:off x="2892024" y="4530680"/>
            <a:ext cx="3449878" cy="1224707"/>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5400000">
            <a:off x="4559472" y="4532836"/>
            <a:ext cx="3449878" cy="1220395"/>
          </a:xfrm>
          <a:prstGeom prst="rect">
            <a:avLst/>
          </a:prstGeom>
        </p:spPr>
      </p:pic>
      <p:pic>
        <p:nvPicPr>
          <p:cNvPr name="Picture 10" id="10"/>
          <p:cNvPicPr>
            <a:picLocks noChangeAspect="true"/>
          </p:cNvPicPr>
          <p:nvPr/>
        </p:nvPicPr>
        <p:blipFill>
          <a:blip r:embed="rId2"/>
          <a:srcRect l="0" t="0" r="0" b="0"/>
          <a:stretch>
            <a:fillRect/>
          </a:stretch>
        </p:blipFill>
        <p:spPr>
          <a:xfrm flipH="false" flipV="false" rot="-5400000">
            <a:off x="4557316" y="8456809"/>
            <a:ext cx="3449878" cy="1224707"/>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5400000">
            <a:off x="2889867" y="8458965"/>
            <a:ext cx="3449878" cy="1220395"/>
          </a:xfrm>
          <a:prstGeom prst="rect">
            <a:avLst/>
          </a:prstGeom>
        </p:spPr>
      </p:pic>
      <p:pic>
        <p:nvPicPr>
          <p:cNvPr name="Picture 12" id="12"/>
          <p:cNvPicPr>
            <a:picLocks noChangeAspect="true"/>
          </p:cNvPicPr>
          <p:nvPr/>
        </p:nvPicPr>
        <p:blipFill>
          <a:blip r:embed="rId4"/>
          <a:srcRect l="0" t="0" r="0" b="0"/>
          <a:stretch>
            <a:fillRect/>
          </a:stretch>
        </p:blipFill>
        <p:spPr>
          <a:xfrm flipH="false" flipV="false" rot="-5400000">
            <a:off x="1222419" y="8456809"/>
            <a:ext cx="3449878" cy="1224707"/>
          </a:xfrm>
          <a:prstGeom prst="rect">
            <a:avLst/>
          </a:prstGeom>
        </p:spPr>
      </p:pic>
      <p:pic>
        <p:nvPicPr>
          <p:cNvPr name="Picture 13" id="13"/>
          <p:cNvPicPr>
            <a:picLocks noChangeAspect="true"/>
          </p:cNvPicPr>
          <p:nvPr/>
        </p:nvPicPr>
        <p:blipFill>
          <a:blip r:embed="rId5"/>
          <a:srcRect l="0" t="0" r="0" b="0"/>
          <a:stretch>
            <a:fillRect/>
          </a:stretch>
        </p:blipFill>
        <p:spPr>
          <a:xfrm flipH="false" flipV="false" rot="-5400000">
            <a:off x="-445029" y="8458965"/>
            <a:ext cx="3449878" cy="1220395"/>
          </a:xfrm>
          <a:prstGeom prst="rect">
            <a:avLst/>
          </a:prstGeom>
        </p:spPr>
      </p:pic>
      <p:sp>
        <p:nvSpPr>
          <p:cNvPr name="TextBox 14" id="14"/>
          <p:cNvSpPr txBox="true"/>
          <p:nvPr/>
        </p:nvSpPr>
        <p:spPr>
          <a:xfrm rot="0">
            <a:off x="7341845" y="120427"/>
            <a:ext cx="9917455" cy="1391031"/>
          </a:xfrm>
          <a:prstGeom prst="rect">
            <a:avLst/>
          </a:prstGeom>
        </p:spPr>
        <p:txBody>
          <a:bodyPr anchor="t" rtlCol="false" tIns="0" lIns="0" bIns="0" rIns="0">
            <a:spAutoFit/>
          </a:bodyPr>
          <a:lstStyle/>
          <a:p>
            <a:pPr algn="ctr">
              <a:lnSpc>
                <a:spcPts val="5232"/>
              </a:lnSpc>
            </a:pPr>
            <a:r>
              <a:rPr lang="en-US" sz="4800">
                <a:solidFill>
                  <a:srgbClr val="F1C34D"/>
                </a:solidFill>
                <a:latin typeface="Horizon"/>
              </a:rPr>
              <a:t>EPILEPSI VE İLAÇ UYUMSUZLUĞU</a:t>
            </a:r>
          </a:p>
        </p:txBody>
      </p:sp>
      <p:sp>
        <p:nvSpPr>
          <p:cNvPr name="TextBox 15" id="15"/>
          <p:cNvSpPr txBox="true"/>
          <p:nvPr/>
        </p:nvSpPr>
        <p:spPr>
          <a:xfrm rot="0">
            <a:off x="7342283" y="1444783"/>
            <a:ext cx="9976316" cy="8910854"/>
          </a:xfrm>
          <a:prstGeom prst="rect">
            <a:avLst/>
          </a:prstGeom>
        </p:spPr>
        <p:txBody>
          <a:bodyPr anchor="t" rtlCol="false" tIns="0" lIns="0" bIns="0" rIns="0">
            <a:spAutoFit/>
          </a:bodyPr>
          <a:lstStyle/>
          <a:p>
            <a:pPr marL="605378" indent="-302689" lvl="1">
              <a:lnSpc>
                <a:spcPts val="3925"/>
              </a:lnSpc>
              <a:buFont typeface="Arial"/>
              <a:buChar char="•"/>
            </a:pPr>
            <a:r>
              <a:rPr lang="en-US" sz="2803">
                <a:solidFill>
                  <a:srgbClr val="E5DDC8"/>
                </a:solidFill>
                <a:latin typeface="Gotham"/>
              </a:rPr>
              <a:t>Epilepsi, dünya genelinde 50 milyon insanı etkileyen kronik bir bozukluktur.</a:t>
            </a:r>
          </a:p>
          <a:p>
            <a:pPr marL="605378" indent="-302689" lvl="1">
              <a:lnSpc>
                <a:spcPts val="3925"/>
              </a:lnSpc>
              <a:buFont typeface="Arial"/>
              <a:buChar char="•"/>
            </a:pPr>
            <a:r>
              <a:rPr lang="en-US" sz="2803">
                <a:solidFill>
                  <a:srgbClr val="E5DDC8"/>
                </a:solidFill>
                <a:latin typeface="Gotham"/>
              </a:rPr>
              <a:t>Yaş, ırk, sosyal sınıf, milliyet veya coğrafi konum gibi sınırlamaları yoktur.</a:t>
            </a:r>
          </a:p>
          <a:p>
            <a:pPr marL="605378" indent="-302689" lvl="1">
              <a:lnSpc>
                <a:spcPts val="3925"/>
              </a:lnSpc>
              <a:buFont typeface="Arial"/>
              <a:buChar char="•"/>
            </a:pPr>
            <a:r>
              <a:rPr lang="en-US" sz="2803">
                <a:solidFill>
                  <a:srgbClr val="E5DDC8"/>
                </a:solidFill>
                <a:latin typeface="Gotham"/>
              </a:rPr>
              <a:t>Epilepsi vakalarının %85'i gelişmekte olan ülkelerde bulunur ve yaklaşık 40 milyon kişi uygun tedavi almamaktadır.</a:t>
            </a:r>
          </a:p>
          <a:p>
            <a:pPr marL="605378" indent="-302689" lvl="1">
              <a:lnSpc>
                <a:spcPts val="3925"/>
              </a:lnSpc>
              <a:buFont typeface="Arial"/>
              <a:buChar char="•"/>
            </a:pPr>
            <a:r>
              <a:rPr lang="en-US" sz="2803">
                <a:solidFill>
                  <a:srgbClr val="E5DDC8"/>
                </a:solidFill>
                <a:latin typeface="Gotham"/>
              </a:rPr>
              <a:t>İlaçlara uyum sağlamama, ABD'de %26'dan Nijerya'da %67'ye kadar değişen oranlarda önemli bir sorundur.</a:t>
            </a:r>
          </a:p>
          <a:p>
            <a:pPr marL="605378" indent="-302689" lvl="1">
              <a:lnSpc>
                <a:spcPts val="3925"/>
              </a:lnSpc>
              <a:buFont typeface="Arial"/>
              <a:buChar char="•"/>
            </a:pPr>
            <a:r>
              <a:rPr lang="en-US" sz="2803">
                <a:solidFill>
                  <a:srgbClr val="E5DDC8"/>
                </a:solidFill>
                <a:latin typeface="Gotham"/>
              </a:rPr>
              <a:t>Uyum sağlamama, reçeteleri doldurmama, ilaçları erken kesme, yanlış doz alımı gibi davranışları içermektedir.</a:t>
            </a:r>
          </a:p>
          <a:p>
            <a:pPr marL="605378" indent="-302689" lvl="1">
              <a:lnSpc>
                <a:spcPts val="3925"/>
              </a:lnSpc>
              <a:buFont typeface="Arial"/>
              <a:buChar char="•"/>
            </a:pPr>
            <a:r>
              <a:rPr lang="en-US" sz="2803">
                <a:solidFill>
                  <a:srgbClr val="E5DDC8"/>
                </a:solidFill>
                <a:latin typeface="Gotham"/>
              </a:rPr>
              <a:t>Antiepileptik ilaçlara uyumsuzluk, nöbet kontrolünde zayıflama, artan hastalık ve ölüm riski, düşük yaşam kalitesi ve artan sağlık maliyetleriyle sonuçlanmaktadır.</a:t>
            </a:r>
          </a:p>
          <a:p>
            <a:pPr>
              <a:lnSpc>
                <a:spcPts val="392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66C87"/>
        </a:solidFill>
      </p:bgPr>
    </p:bg>
    <p:spTree>
      <p:nvGrpSpPr>
        <p:cNvPr id="1" name=""/>
        <p:cNvGrpSpPr/>
        <p:nvPr/>
      </p:nvGrpSpPr>
      <p:grpSpPr>
        <a:xfrm>
          <a:off x="0" y="0"/>
          <a:ext cx="0" cy="0"/>
          <a:chOff x="0" y="0"/>
          <a:chExt cx="0" cy="0"/>
        </a:xfrm>
      </p:grpSpPr>
      <p:sp>
        <p:nvSpPr>
          <p:cNvPr name="TextBox 2" id="2"/>
          <p:cNvSpPr txBox="true"/>
          <p:nvPr/>
        </p:nvSpPr>
        <p:spPr>
          <a:xfrm rot="0">
            <a:off x="534919" y="699699"/>
            <a:ext cx="10401310" cy="1337990"/>
          </a:xfrm>
          <a:prstGeom prst="rect">
            <a:avLst/>
          </a:prstGeom>
        </p:spPr>
        <p:txBody>
          <a:bodyPr anchor="t" rtlCol="false" tIns="0" lIns="0" bIns="0" rIns="0">
            <a:spAutoFit/>
          </a:bodyPr>
          <a:lstStyle/>
          <a:p>
            <a:pPr algn="ctr">
              <a:lnSpc>
                <a:spcPts val="3418"/>
              </a:lnSpc>
            </a:pPr>
            <a:r>
              <a:rPr lang="en-US" sz="3136">
                <a:solidFill>
                  <a:srgbClr val="F1C34D"/>
                </a:solidFill>
                <a:latin typeface="Horizon"/>
              </a:rPr>
              <a:t>ANTIEPILEPTIK İLAÇ KULLANIMI UYUMSUZLUĞUNUN YAYGINLIĞI VE FAKTÖRLERI</a:t>
            </a:r>
          </a:p>
        </p:txBody>
      </p:sp>
      <p:sp>
        <p:nvSpPr>
          <p:cNvPr name="TextBox 3" id="3"/>
          <p:cNvSpPr txBox="true"/>
          <p:nvPr/>
        </p:nvSpPr>
        <p:spPr>
          <a:xfrm rot="0">
            <a:off x="534919" y="2163685"/>
            <a:ext cx="10401310" cy="7424954"/>
          </a:xfrm>
          <a:prstGeom prst="rect">
            <a:avLst/>
          </a:prstGeom>
        </p:spPr>
        <p:txBody>
          <a:bodyPr anchor="t" rtlCol="false" tIns="0" lIns="0" bIns="0" rIns="0">
            <a:spAutoFit/>
          </a:bodyPr>
          <a:lstStyle/>
          <a:p>
            <a:pPr marL="605378" indent="-302689" lvl="1">
              <a:lnSpc>
                <a:spcPts val="3925"/>
              </a:lnSpc>
              <a:buFont typeface="Arial"/>
              <a:buChar char="•"/>
            </a:pPr>
            <a:r>
              <a:rPr lang="en-US" sz="2803">
                <a:solidFill>
                  <a:srgbClr val="E5DDC8"/>
                </a:solidFill>
                <a:latin typeface="Gotham"/>
              </a:rPr>
              <a:t>Antiepileptik ilaçlara (AED) uyumsuzluk yaygınlığı farklılık gösterir: Kuzey Karolina'da %39, İngiltere'de %36,4 ve Finlandiya'da %34.</a:t>
            </a:r>
          </a:p>
          <a:p>
            <a:pPr marL="605378" indent="-302689" lvl="1">
              <a:lnSpc>
                <a:spcPts val="3925"/>
              </a:lnSpc>
              <a:buFont typeface="Arial"/>
              <a:buChar char="•"/>
            </a:pPr>
            <a:r>
              <a:rPr lang="en-US" sz="2803">
                <a:solidFill>
                  <a:srgbClr val="E5DDC8"/>
                </a:solidFill>
                <a:latin typeface="Gotham"/>
              </a:rPr>
              <a:t>Sahra Altı Afrika ülkelerinde uyumsuzluk oranları önemli düzeydedir (Nijerya'da %67, Kenya'da %54 ve Etiyopya'da %37).</a:t>
            </a:r>
          </a:p>
          <a:p>
            <a:pPr marL="605378" indent="-302689" lvl="1">
              <a:lnSpc>
                <a:spcPts val="3925"/>
              </a:lnSpc>
              <a:buFont typeface="Arial"/>
              <a:buChar char="•"/>
            </a:pPr>
            <a:r>
              <a:rPr lang="en-US" sz="2803">
                <a:solidFill>
                  <a:srgbClr val="E5DDC8"/>
                </a:solidFill>
                <a:latin typeface="Gotham"/>
              </a:rPr>
              <a:t>Finansal faktörler Afrika ülkelerinde uyumsuzluğun önemli bir belirleyicisidir.</a:t>
            </a:r>
          </a:p>
          <a:p>
            <a:pPr marL="605378" indent="-302689" lvl="1">
              <a:lnSpc>
                <a:spcPts val="3925"/>
              </a:lnSpc>
              <a:buFont typeface="Arial"/>
              <a:buChar char="•"/>
            </a:pPr>
            <a:r>
              <a:rPr lang="en-US" sz="2803">
                <a:solidFill>
                  <a:srgbClr val="E5DDC8"/>
                </a:solidFill>
                <a:latin typeface="Gotham"/>
              </a:rPr>
              <a:t>Antiepileptik ilaçlara yetersiz uyum, tedavi başarısızlığına, nöbet tekrarlamasına, yaşam kalitesinde azalmaya ve sağlık hizmetlerinden daha fazla yararlanmaya yol açmaktadır.</a:t>
            </a:r>
          </a:p>
          <a:p>
            <a:pPr marL="605378" indent="-302689" lvl="1">
              <a:lnSpc>
                <a:spcPts val="3925"/>
              </a:lnSpc>
              <a:buFont typeface="Arial"/>
              <a:buChar char="•"/>
            </a:pPr>
            <a:r>
              <a:rPr lang="en-US" sz="2803">
                <a:solidFill>
                  <a:srgbClr val="E5DDC8"/>
                </a:solidFill>
                <a:latin typeface="Gotham"/>
              </a:rPr>
              <a:t>Uyum sağlamama ayrıca aile bireylerini sosyal, ekonomik ve psikolojik olarak etkilemektedir.</a:t>
            </a:r>
          </a:p>
          <a:p>
            <a:pPr algn="ctr">
              <a:lnSpc>
                <a:spcPts val="3925"/>
              </a:lnSpc>
              <a:spcBef>
                <a:spcPct val="0"/>
              </a:spcBef>
            </a:pPr>
          </a:p>
        </p:txBody>
      </p:sp>
      <p:pic>
        <p:nvPicPr>
          <p:cNvPr name="Picture 4" id="4"/>
          <p:cNvPicPr>
            <a:picLocks noChangeAspect="true"/>
          </p:cNvPicPr>
          <p:nvPr/>
        </p:nvPicPr>
        <p:blipFill>
          <a:blip r:embed="rId2"/>
          <a:srcRect l="0" t="0" r="0" b="0"/>
          <a:stretch>
            <a:fillRect/>
          </a:stretch>
        </p:blipFill>
        <p:spPr>
          <a:xfrm flipH="false" flipV="false" rot="0">
            <a:off x="11476511" y="-469535"/>
            <a:ext cx="2264129" cy="2201865"/>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1504883" y="2296385"/>
            <a:ext cx="2207384" cy="220186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1518652" y="5062306"/>
            <a:ext cx="2179846" cy="2201865"/>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5400000">
            <a:off x="11949392" y="7386478"/>
            <a:ext cx="1318367" cy="2201865"/>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5400000">
            <a:off x="12085632" y="9132660"/>
            <a:ext cx="1045886" cy="2201865"/>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14037149" y="-469535"/>
            <a:ext cx="2264129" cy="2201865"/>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14037149" y="2230360"/>
            <a:ext cx="2264129" cy="2201865"/>
          </a:xfrm>
          <a:prstGeom prst="rect">
            <a:avLst/>
          </a:prstGeom>
        </p:spPr>
      </p:pic>
      <p:pic>
        <p:nvPicPr>
          <p:cNvPr name="Picture 11" id="11"/>
          <p:cNvPicPr>
            <a:picLocks noChangeAspect="true"/>
          </p:cNvPicPr>
          <p:nvPr/>
        </p:nvPicPr>
        <p:blipFill>
          <a:blip r:embed="rId9"/>
          <a:srcRect l="0" t="0" r="0" b="0"/>
          <a:stretch>
            <a:fillRect/>
          </a:stretch>
        </p:blipFill>
        <p:spPr>
          <a:xfrm flipH="false" flipV="false" rot="0">
            <a:off x="14165988" y="4930256"/>
            <a:ext cx="2006450" cy="2201865"/>
          </a:xfrm>
          <a:prstGeom prst="rect">
            <a:avLst/>
          </a:prstGeom>
        </p:spPr>
      </p:pic>
      <p:pic>
        <p:nvPicPr>
          <p:cNvPr name="Picture 12" id="12"/>
          <p:cNvPicPr>
            <a:picLocks noChangeAspect="true"/>
          </p:cNvPicPr>
          <p:nvPr/>
        </p:nvPicPr>
        <p:blipFill>
          <a:blip r:embed="rId10"/>
          <a:srcRect l="0" t="0" r="0" b="0"/>
          <a:stretch>
            <a:fillRect/>
          </a:stretch>
        </p:blipFill>
        <p:spPr>
          <a:xfrm flipH="false" flipV="false" rot="5400000">
            <a:off x="14377980" y="7355751"/>
            <a:ext cx="1582467" cy="2131269"/>
          </a:xfrm>
          <a:prstGeom prst="rect">
            <a:avLst/>
          </a:prstGeom>
        </p:spPr>
      </p:pic>
      <p:pic>
        <p:nvPicPr>
          <p:cNvPr name="Picture 13" id="13"/>
          <p:cNvPicPr>
            <a:picLocks noChangeAspect="true"/>
          </p:cNvPicPr>
          <p:nvPr/>
        </p:nvPicPr>
        <p:blipFill>
          <a:blip r:embed="rId11"/>
          <a:srcRect l="0" t="0" r="0" b="0"/>
          <a:stretch>
            <a:fillRect/>
          </a:stretch>
        </p:blipFill>
        <p:spPr>
          <a:xfrm flipH="false" flipV="false" rot="5400000">
            <a:off x="14646270" y="9093662"/>
            <a:ext cx="1045886" cy="2279860"/>
          </a:xfrm>
          <a:prstGeom prst="rect">
            <a:avLst/>
          </a:prstGeom>
        </p:spPr>
      </p:pic>
      <p:pic>
        <p:nvPicPr>
          <p:cNvPr name="Picture 14" id="14"/>
          <p:cNvPicPr>
            <a:picLocks noChangeAspect="true"/>
          </p:cNvPicPr>
          <p:nvPr/>
        </p:nvPicPr>
        <p:blipFill>
          <a:blip r:embed="rId2"/>
          <a:srcRect l="0" t="0" r="0" b="0"/>
          <a:stretch>
            <a:fillRect/>
          </a:stretch>
        </p:blipFill>
        <p:spPr>
          <a:xfrm flipH="false" flipV="false" rot="0">
            <a:off x="16597787" y="-469535"/>
            <a:ext cx="2264129" cy="2201865"/>
          </a:xfrm>
          <a:prstGeom prst="rect">
            <a:avLst/>
          </a:prstGeom>
        </p:spPr>
      </p:pic>
      <p:pic>
        <p:nvPicPr>
          <p:cNvPr name="Picture 15" id="15"/>
          <p:cNvPicPr>
            <a:picLocks noChangeAspect="true"/>
          </p:cNvPicPr>
          <p:nvPr/>
        </p:nvPicPr>
        <p:blipFill>
          <a:blip r:embed="rId3"/>
          <a:srcRect l="0" t="0" r="0" b="0"/>
          <a:stretch>
            <a:fillRect/>
          </a:stretch>
        </p:blipFill>
        <p:spPr>
          <a:xfrm flipH="false" flipV="false" rot="0">
            <a:off x="16626159" y="2296385"/>
            <a:ext cx="2207384" cy="2201865"/>
          </a:xfrm>
          <a:prstGeom prst="rect">
            <a:avLst/>
          </a:prstGeom>
        </p:spPr>
      </p:pic>
      <p:pic>
        <p:nvPicPr>
          <p:cNvPr name="Picture 16" id="16"/>
          <p:cNvPicPr>
            <a:picLocks noChangeAspect="true"/>
          </p:cNvPicPr>
          <p:nvPr/>
        </p:nvPicPr>
        <p:blipFill>
          <a:blip r:embed="rId4"/>
          <a:srcRect l="0" t="0" r="0" b="0"/>
          <a:stretch>
            <a:fillRect/>
          </a:stretch>
        </p:blipFill>
        <p:spPr>
          <a:xfrm flipH="false" flipV="false" rot="0">
            <a:off x="16639928" y="5062306"/>
            <a:ext cx="2179846" cy="2201865"/>
          </a:xfrm>
          <a:prstGeom prst="rect">
            <a:avLst/>
          </a:prstGeom>
        </p:spPr>
      </p:pic>
      <p:pic>
        <p:nvPicPr>
          <p:cNvPr name="Picture 17" id="17"/>
          <p:cNvPicPr>
            <a:picLocks noChangeAspect="true"/>
          </p:cNvPicPr>
          <p:nvPr/>
        </p:nvPicPr>
        <p:blipFill>
          <a:blip r:embed="rId5"/>
          <a:srcRect l="0" t="0" r="0" b="0"/>
          <a:stretch>
            <a:fillRect/>
          </a:stretch>
        </p:blipFill>
        <p:spPr>
          <a:xfrm flipH="false" flipV="false" rot="5400000">
            <a:off x="17070668" y="7386478"/>
            <a:ext cx="1318367" cy="2201865"/>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5400000">
            <a:off x="17206908" y="9132660"/>
            <a:ext cx="1045886" cy="2201865"/>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66C87"/>
        </a:solidFill>
      </p:bgPr>
    </p:bg>
    <p:spTree>
      <p:nvGrpSpPr>
        <p:cNvPr id="1" name=""/>
        <p:cNvGrpSpPr/>
        <p:nvPr/>
      </p:nvGrpSpPr>
      <p:grpSpPr>
        <a:xfrm>
          <a:off x="0" y="0"/>
          <a:ext cx="0" cy="0"/>
          <a:chOff x="0" y="0"/>
          <a:chExt cx="0" cy="0"/>
        </a:xfrm>
      </p:grpSpPr>
      <p:sp>
        <p:nvSpPr>
          <p:cNvPr name="TextBox 2" id="2"/>
          <p:cNvSpPr txBox="true"/>
          <p:nvPr/>
        </p:nvSpPr>
        <p:spPr>
          <a:xfrm rot="0">
            <a:off x="1028700" y="536229"/>
            <a:ext cx="11529767" cy="1725930"/>
          </a:xfrm>
          <a:prstGeom prst="rect">
            <a:avLst/>
          </a:prstGeom>
        </p:spPr>
        <p:txBody>
          <a:bodyPr anchor="t" rtlCol="false" tIns="0" lIns="0" bIns="0" rIns="0">
            <a:spAutoFit/>
          </a:bodyPr>
          <a:lstStyle/>
          <a:p>
            <a:pPr>
              <a:lnSpc>
                <a:spcPts val="6719"/>
              </a:lnSpc>
            </a:pPr>
            <a:r>
              <a:rPr lang="en-US" sz="4800">
                <a:solidFill>
                  <a:srgbClr val="F1C34D"/>
                </a:solidFill>
                <a:latin typeface="Horizon"/>
              </a:rPr>
              <a:t>ÇALIŞMA AMAÇLARI VE YÖNTEMLER </a:t>
            </a:r>
          </a:p>
        </p:txBody>
      </p:sp>
      <p:sp>
        <p:nvSpPr>
          <p:cNvPr name="TextBox 3" id="3"/>
          <p:cNvSpPr txBox="true"/>
          <p:nvPr/>
        </p:nvSpPr>
        <p:spPr>
          <a:xfrm rot="0">
            <a:off x="1028700" y="2453556"/>
            <a:ext cx="13825678" cy="6179719"/>
          </a:xfrm>
          <a:prstGeom prst="rect">
            <a:avLst/>
          </a:prstGeom>
        </p:spPr>
        <p:txBody>
          <a:bodyPr anchor="t" rtlCol="false" tIns="0" lIns="0" bIns="0" rIns="0">
            <a:spAutoFit/>
          </a:bodyPr>
          <a:lstStyle/>
          <a:p>
            <a:pPr marL="583788" indent="-291894" lvl="1">
              <a:lnSpc>
                <a:spcPts val="3785"/>
              </a:lnSpc>
              <a:buFont typeface="Arial"/>
              <a:buChar char="•"/>
            </a:pPr>
            <a:r>
              <a:rPr lang="en-US" sz="2703">
                <a:solidFill>
                  <a:srgbClr val="E5DDC8"/>
                </a:solidFill>
                <a:latin typeface="Gotham Bold"/>
              </a:rPr>
              <a:t>Amaç: </a:t>
            </a:r>
            <a:r>
              <a:rPr lang="en-US" sz="2703">
                <a:solidFill>
                  <a:srgbClr val="E5DDC8"/>
                </a:solidFill>
                <a:latin typeface="Gotham"/>
              </a:rPr>
              <a:t>Etiyopya'da epilepsi hastalarında antiepileptik ilaçlara uyumsuzluğun yaygınlığını vei lişkili faktörleri değerlendirmektir.</a:t>
            </a:r>
          </a:p>
          <a:p>
            <a:pPr marL="583788" indent="-291894" lvl="1">
              <a:lnSpc>
                <a:spcPts val="3785"/>
              </a:lnSpc>
              <a:buFont typeface="Arial"/>
              <a:buChar char="•"/>
            </a:pPr>
            <a:r>
              <a:rPr lang="en-US" sz="2703">
                <a:solidFill>
                  <a:srgbClr val="E5DDC8"/>
                </a:solidFill>
                <a:latin typeface="Gotham Bold"/>
              </a:rPr>
              <a:t>Çalışma tasarımı: </a:t>
            </a:r>
            <a:r>
              <a:rPr lang="en-US" sz="2703">
                <a:solidFill>
                  <a:srgbClr val="E5DDC8"/>
                </a:solidFill>
                <a:latin typeface="Gotham"/>
              </a:rPr>
              <a:t>Kurum bazlı kesitsel çalışma.</a:t>
            </a:r>
          </a:p>
          <a:p>
            <a:pPr marL="583788" indent="-291894" lvl="1">
              <a:lnSpc>
                <a:spcPts val="3785"/>
              </a:lnSpc>
              <a:buFont typeface="Arial"/>
              <a:buChar char="•"/>
            </a:pPr>
            <a:r>
              <a:rPr lang="en-US" sz="2703">
                <a:solidFill>
                  <a:srgbClr val="E5DDC8"/>
                </a:solidFill>
                <a:latin typeface="Gotham Bold"/>
              </a:rPr>
              <a:t>Veri toplama:</a:t>
            </a:r>
            <a:r>
              <a:rPr lang="en-US" sz="2703">
                <a:solidFill>
                  <a:srgbClr val="E5DDC8"/>
                </a:solidFill>
                <a:latin typeface="Gotham"/>
              </a:rPr>
              <a:t> 11 Mayıs - 8 Haziran 2015   tarihleri arasında Etiyopya'nın Kuzeybatı bölgesinde ki iki hastane de gerçekleştirilmiştir.</a:t>
            </a:r>
          </a:p>
          <a:p>
            <a:pPr marL="583788" indent="-291894" lvl="1">
              <a:lnSpc>
                <a:spcPts val="3785"/>
              </a:lnSpc>
              <a:buFont typeface="Arial"/>
              <a:buChar char="•"/>
            </a:pPr>
            <a:r>
              <a:rPr lang="en-US" sz="2703">
                <a:solidFill>
                  <a:srgbClr val="E5DDC8"/>
                </a:solidFill>
                <a:latin typeface="Gotham Bold"/>
              </a:rPr>
              <a:t>Örnekleme Yöntemi:</a:t>
            </a:r>
            <a:r>
              <a:rPr lang="en-US" sz="2703">
                <a:solidFill>
                  <a:srgbClr val="E5DDC8"/>
                </a:solidFill>
                <a:latin typeface="Gotham"/>
              </a:rPr>
              <a:t> Sistematik tesadüfi örnekleme.</a:t>
            </a:r>
          </a:p>
          <a:p>
            <a:pPr marL="583788" indent="-291894" lvl="1">
              <a:lnSpc>
                <a:spcPts val="3785"/>
              </a:lnSpc>
              <a:buFont typeface="Arial"/>
              <a:buChar char="•"/>
            </a:pPr>
            <a:r>
              <a:rPr lang="en-US" sz="2703">
                <a:solidFill>
                  <a:srgbClr val="E5DDC8"/>
                </a:solidFill>
                <a:latin typeface="Gotham Bold"/>
              </a:rPr>
              <a:t>Örneklem büyüklüğü:</a:t>
            </a:r>
            <a:r>
              <a:rPr lang="en-US" sz="2703">
                <a:solidFill>
                  <a:srgbClr val="E5DDC8"/>
                </a:solidFill>
                <a:latin typeface="Gotham"/>
              </a:rPr>
              <a:t> Her iki hastaneye de orantılı olarak tahsis edilen 459 katılımcı.</a:t>
            </a:r>
          </a:p>
          <a:p>
            <a:pPr marL="583788" indent="-291894" lvl="1">
              <a:lnSpc>
                <a:spcPts val="3785"/>
              </a:lnSpc>
              <a:buFont typeface="Arial"/>
              <a:buChar char="•"/>
            </a:pPr>
            <a:r>
              <a:rPr lang="en-US" sz="2703">
                <a:solidFill>
                  <a:srgbClr val="E5DDC8"/>
                </a:solidFill>
                <a:latin typeface="Gotham Bold"/>
              </a:rPr>
              <a:t>Dahil etme kriterleri:</a:t>
            </a:r>
            <a:r>
              <a:rPr lang="en-US" sz="2703">
                <a:solidFill>
                  <a:srgbClr val="E5DDC8"/>
                </a:solidFill>
                <a:latin typeface="Gotham"/>
              </a:rPr>
              <a:t> En az üç aydır antiepileptik ilaç tedavisi gören, epilepsi tanısı konmuş yetişkin bireyler (18 yaş ve üzeri).</a:t>
            </a:r>
          </a:p>
          <a:p>
            <a:pPr marL="583788" indent="-291894" lvl="1">
              <a:lnSpc>
                <a:spcPts val="3785"/>
              </a:lnSpc>
              <a:buFont typeface="Arial"/>
              <a:buChar char="•"/>
            </a:pPr>
            <a:r>
              <a:rPr lang="en-US" sz="2703">
                <a:solidFill>
                  <a:srgbClr val="E5DDC8"/>
                </a:solidFill>
                <a:latin typeface="Gotham Bold"/>
              </a:rPr>
              <a:t>Hariç tutma kriterleri:</a:t>
            </a:r>
            <a:r>
              <a:rPr lang="en-US" sz="2703">
                <a:solidFill>
                  <a:srgbClr val="E5DDC8"/>
                </a:solidFill>
                <a:latin typeface="Gotham"/>
              </a:rPr>
              <a:t> Ciddi nörolojik defisitler ve ya diğer ciddi hastalıklar   nedeniyle iletişim kuramayanbireyler.</a:t>
            </a:r>
          </a:p>
          <a:p>
            <a:pPr>
              <a:lnSpc>
                <a:spcPts val="3785"/>
              </a:lnSpc>
              <a:spcBef>
                <a:spcPct val="0"/>
              </a:spcBef>
            </a:pPr>
          </a:p>
        </p:txBody>
      </p:sp>
      <p:pic>
        <p:nvPicPr>
          <p:cNvPr name="Picture 4" id="4"/>
          <p:cNvPicPr>
            <a:picLocks noChangeAspect="true"/>
          </p:cNvPicPr>
          <p:nvPr/>
        </p:nvPicPr>
        <p:blipFill>
          <a:blip r:embed="rId2"/>
          <a:srcRect l="0" t="0" r="0" b="0"/>
          <a:stretch>
            <a:fillRect/>
          </a:stretch>
        </p:blipFill>
        <p:spPr>
          <a:xfrm flipH="false" flipV="false" rot="-10800000">
            <a:off x="15218038" y="-161400"/>
            <a:ext cx="5039655" cy="10609799"/>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bg>
      <p:bgPr>
        <a:solidFill>
          <a:srgbClr val="367587"/>
        </a:solidFill>
      </p:bgPr>
    </p:bg>
    <p:spTree>
      <p:nvGrpSpPr>
        <p:cNvPr id="1" name=""/>
        <p:cNvGrpSpPr/>
        <p:nvPr/>
      </p:nvGrpSpPr>
      <p:grpSpPr>
        <a:xfrm>
          <a:off x="0" y="0"/>
          <a:ext cx="0" cy="0"/>
          <a:chOff x="0" y="0"/>
          <a:chExt cx="0" cy="0"/>
        </a:xfrm>
      </p:grpSpPr>
      <p:sp>
        <p:nvSpPr>
          <p:cNvPr name="TextBox 2" id="2"/>
          <p:cNvSpPr txBox="true"/>
          <p:nvPr/>
        </p:nvSpPr>
        <p:spPr>
          <a:xfrm rot="0">
            <a:off x="1037066" y="1176294"/>
            <a:ext cx="16213868" cy="1299210"/>
          </a:xfrm>
          <a:prstGeom prst="rect">
            <a:avLst/>
          </a:prstGeom>
        </p:spPr>
        <p:txBody>
          <a:bodyPr anchor="t" rtlCol="false" tIns="0" lIns="0" bIns="0" rIns="0">
            <a:spAutoFit/>
          </a:bodyPr>
          <a:lstStyle/>
          <a:p>
            <a:pPr algn="ctr">
              <a:lnSpc>
                <a:spcPts val="5040"/>
              </a:lnSpc>
            </a:pPr>
            <a:r>
              <a:rPr lang="en-US" sz="3600">
                <a:solidFill>
                  <a:srgbClr val="F1C34D"/>
                </a:solidFill>
                <a:latin typeface="Horizon"/>
              </a:rPr>
              <a:t>ÇALIŞMA SONUÇLARI - SOSYODEMOGRAFIK ÖZELLIKLER</a:t>
            </a:r>
          </a:p>
        </p:txBody>
      </p:sp>
      <p:sp>
        <p:nvSpPr>
          <p:cNvPr name="TextBox 3" id="3"/>
          <p:cNvSpPr txBox="true"/>
          <p:nvPr/>
        </p:nvSpPr>
        <p:spPr>
          <a:xfrm rot="0">
            <a:off x="6621182" y="3261479"/>
            <a:ext cx="5607146" cy="5227219"/>
          </a:xfrm>
          <a:prstGeom prst="rect">
            <a:avLst/>
          </a:prstGeom>
        </p:spPr>
        <p:txBody>
          <a:bodyPr anchor="t" rtlCol="false" tIns="0" lIns="0" bIns="0" rIns="0">
            <a:spAutoFit/>
          </a:bodyPr>
          <a:lstStyle/>
          <a:p>
            <a:pPr marL="583788" indent="-291894" lvl="1">
              <a:lnSpc>
                <a:spcPts val="3785"/>
              </a:lnSpc>
              <a:buFont typeface="Arial"/>
              <a:buChar char="•"/>
            </a:pPr>
            <a:r>
              <a:rPr lang="en-US" sz="2703">
                <a:solidFill>
                  <a:srgbClr val="E5DDC8"/>
                </a:solidFill>
                <a:latin typeface="Gotham"/>
              </a:rPr>
              <a:t>Etnik köken olarak çoğunluğu Amhara (%87.3) ve din olarak da Ortodoks (%87.3) olan bireyler ön plandadır.</a:t>
            </a:r>
          </a:p>
          <a:p>
            <a:pPr marL="583788" indent="-291894" lvl="1">
              <a:lnSpc>
                <a:spcPts val="3785"/>
              </a:lnSpc>
              <a:buFont typeface="Arial"/>
              <a:buChar char="•"/>
            </a:pPr>
            <a:r>
              <a:rPr lang="en-US" sz="2703">
                <a:solidFill>
                  <a:srgbClr val="E5DDC8"/>
                </a:solidFill>
                <a:latin typeface="Gotham"/>
              </a:rPr>
              <a:t>Katılımcıların %45.8'i bekar, %60.9'u kendi işinde veya özel sektörde çalışmakta ve %44.7'si okuma ve yazma bilmemektedir.</a:t>
            </a:r>
          </a:p>
          <a:p>
            <a:pPr algn="ctr">
              <a:lnSpc>
                <a:spcPts val="3785"/>
              </a:lnSpc>
              <a:spcBef>
                <a:spcPct val="0"/>
              </a:spcBef>
            </a:pPr>
          </a:p>
        </p:txBody>
      </p:sp>
      <p:sp>
        <p:nvSpPr>
          <p:cNvPr name="TextBox 4" id="4"/>
          <p:cNvSpPr txBox="true"/>
          <p:nvPr/>
        </p:nvSpPr>
        <p:spPr>
          <a:xfrm rot="0">
            <a:off x="12477042" y="3261479"/>
            <a:ext cx="4481175" cy="4274719"/>
          </a:xfrm>
          <a:prstGeom prst="rect">
            <a:avLst/>
          </a:prstGeom>
        </p:spPr>
        <p:txBody>
          <a:bodyPr anchor="t" rtlCol="false" tIns="0" lIns="0" bIns="0" rIns="0">
            <a:spAutoFit/>
          </a:bodyPr>
          <a:lstStyle/>
          <a:p>
            <a:pPr marL="583788" indent="-291894" lvl="1">
              <a:lnSpc>
                <a:spcPts val="3785"/>
              </a:lnSpc>
              <a:buFont typeface="Arial"/>
              <a:buChar char="•"/>
            </a:pPr>
            <a:r>
              <a:rPr lang="en-US" sz="2703">
                <a:solidFill>
                  <a:srgbClr val="E5DDC8"/>
                </a:solidFill>
                <a:latin typeface="Gotham"/>
              </a:rPr>
              <a:t>Servet endeksi çeşitlilik göstermekte olup, %19.3'ü en düşük sınıfa, %15.1'i ise en yüksek sınıfa dahildir.</a:t>
            </a:r>
          </a:p>
          <a:p>
            <a:pPr marL="583788" indent="-291894" lvl="1">
              <a:lnSpc>
                <a:spcPts val="3785"/>
              </a:lnSpc>
              <a:buFont typeface="Arial"/>
              <a:buChar char="•"/>
            </a:pPr>
            <a:r>
              <a:rPr lang="en-US" sz="2703">
                <a:solidFill>
                  <a:srgbClr val="E5DDC8"/>
                </a:solidFill>
                <a:latin typeface="Gotham"/>
              </a:rPr>
              <a:t>Katılımcıların %75.1'i kırsal bölgelerde yaşamaktadır.</a:t>
            </a:r>
          </a:p>
          <a:p>
            <a:pPr algn="ctr">
              <a:lnSpc>
                <a:spcPts val="3785"/>
              </a:lnSpc>
              <a:spcBef>
                <a:spcPct val="0"/>
              </a:spcBef>
            </a:pPr>
          </a:p>
        </p:txBody>
      </p:sp>
      <p:sp>
        <p:nvSpPr>
          <p:cNvPr name="TextBox 5" id="5"/>
          <p:cNvSpPr txBox="true"/>
          <p:nvPr/>
        </p:nvSpPr>
        <p:spPr>
          <a:xfrm rot="0">
            <a:off x="1221064" y="3261479"/>
            <a:ext cx="4758326" cy="5227219"/>
          </a:xfrm>
          <a:prstGeom prst="rect">
            <a:avLst/>
          </a:prstGeom>
        </p:spPr>
        <p:txBody>
          <a:bodyPr anchor="t" rtlCol="false" tIns="0" lIns="0" bIns="0" rIns="0">
            <a:spAutoFit/>
          </a:bodyPr>
          <a:lstStyle/>
          <a:p>
            <a:pPr marL="583788" indent="-291894" lvl="1">
              <a:lnSpc>
                <a:spcPts val="3785"/>
              </a:lnSpc>
              <a:buFont typeface="Arial"/>
              <a:buChar char="•"/>
            </a:pPr>
            <a:r>
              <a:rPr lang="en-US" sz="2703">
                <a:solidFill>
                  <a:srgbClr val="E5DDC8"/>
                </a:solidFill>
                <a:latin typeface="Gotham"/>
              </a:rPr>
              <a:t>450 katılımcıyla görüşmeler yapılmış ve yanıt verme oranı %98.04 olarak belirlenmiştir.</a:t>
            </a:r>
          </a:p>
          <a:p>
            <a:pPr marL="583788" indent="-291894" lvl="1">
              <a:lnSpc>
                <a:spcPts val="3785"/>
              </a:lnSpc>
              <a:buFont typeface="Arial"/>
              <a:buChar char="•"/>
            </a:pPr>
            <a:r>
              <a:rPr lang="en-US" sz="2703">
                <a:solidFill>
                  <a:srgbClr val="E5DDC8"/>
                </a:solidFill>
                <a:latin typeface="Gotham"/>
              </a:rPr>
              <a:t>Katılımcıların %58.7'si erkeklerden oluşmaktadır ve yaş ortalaması 27 olarak saptanmışıtır.</a:t>
            </a:r>
          </a:p>
          <a:p>
            <a:pPr algn="ctr">
              <a:lnSpc>
                <a:spcPts val="378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66C87"/>
        </a:solidFill>
      </p:bgPr>
    </p:bg>
    <p:spTree>
      <p:nvGrpSpPr>
        <p:cNvPr id="1" name=""/>
        <p:cNvGrpSpPr/>
        <p:nvPr/>
      </p:nvGrpSpPr>
      <p:grpSpPr>
        <a:xfrm>
          <a:off x="0" y="0"/>
          <a:ext cx="0" cy="0"/>
          <a:chOff x="0" y="0"/>
          <a:chExt cx="0" cy="0"/>
        </a:xfrm>
      </p:grpSpPr>
      <p:sp>
        <p:nvSpPr>
          <p:cNvPr name="TextBox 2" id="2"/>
          <p:cNvSpPr txBox="true"/>
          <p:nvPr/>
        </p:nvSpPr>
        <p:spPr>
          <a:xfrm rot="0">
            <a:off x="529811" y="614435"/>
            <a:ext cx="13565774" cy="2048256"/>
          </a:xfrm>
          <a:prstGeom prst="rect">
            <a:avLst/>
          </a:prstGeom>
        </p:spPr>
        <p:txBody>
          <a:bodyPr anchor="t" rtlCol="false" tIns="0" lIns="0" bIns="0" rIns="0">
            <a:spAutoFit/>
          </a:bodyPr>
          <a:lstStyle/>
          <a:p>
            <a:pPr>
              <a:lnSpc>
                <a:spcPts val="5232"/>
              </a:lnSpc>
            </a:pPr>
            <a:r>
              <a:rPr lang="en-US" sz="4800">
                <a:solidFill>
                  <a:srgbClr val="F1C34D"/>
                </a:solidFill>
                <a:latin typeface="Horizon"/>
              </a:rPr>
              <a:t>ÇALIŞMA SONUÇLARI - KLINIK VE HASTA İLIŞKILI FAKTÖRLER</a:t>
            </a:r>
          </a:p>
        </p:txBody>
      </p:sp>
      <p:pic>
        <p:nvPicPr>
          <p:cNvPr name="Picture 3" id="3"/>
          <p:cNvPicPr>
            <a:picLocks noChangeAspect="true"/>
          </p:cNvPicPr>
          <p:nvPr/>
        </p:nvPicPr>
        <p:blipFill>
          <a:blip r:embed="rId2"/>
          <a:srcRect l="0" t="0" r="0" b="0"/>
          <a:stretch>
            <a:fillRect/>
          </a:stretch>
        </p:blipFill>
        <p:spPr>
          <a:xfrm flipH="false" flipV="false" rot="-1934634">
            <a:off x="11731555" y="1450098"/>
            <a:ext cx="4307847" cy="4189381"/>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8265475">
            <a:off x="14406859" y="4448826"/>
            <a:ext cx="4307847" cy="4189381"/>
          </a:xfrm>
          <a:prstGeom prst="rect">
            <a:avLst/>
          </a:prstGeom>
        </p:spPr>
      </p:pic>
      <p:grpSp>
        <p:nvGrpSpPr>
          <p:cNvPr name="Group 5" id="5"/>
          <p:cNvGrpSpPr/>
          <p:nvPr/>
        </p:nvGrpSpPr>
        <p:grpSpPr>
          <a:xfrm rot="2868629">
            <a:off x="15072563" y="4368442"/>
            <a:ext cx="191457" cy="1375378"/>
            <a:chOff x="0" y="0"/>
            <a:chExt cx="113144" cy="812800"/>
          </a:xfrm>
        </p:grpSpPr>
        <p:sp>
          <p:nvSpPr>
            <p:cNvPr name="Freeform 6" id="6"/>
            <p:cNvSpPr/>
            <p:nvPr/>
          </p:nvSpPr>
          <p:spPr>
            <a:xfrm flipH="false" flipV="false">
              <a:off x="-348014" y="0"/>
              <a:ext cx="809173" cy="812800"/>
            </a:xfrm>
            <a:custGeom>
              <a:avLst/>
              <a:gdLst/>
              <a:ahLst/>
              <a:cxnLst/>
              <a:rect r="r" b="b" t="t" l="l"/>
              <a:pathLst>
                <a:path h="812800" w="809173">
                  <a:moveTo>
                    <a:pt x="404586" y="0"/>
                  </a:moveTo>
                  <a:cubicBezTo>
                    <a:pt x="628325" y="1001"/>
                    <a:pt x="809173" y="182659"/>
                    <a:pt x="809173" y="406400"/>
                  </a:cubicBezTo>
                  <a:cubicBezTo>
                    <a:pt x="809173" y="630141"/>
                    <a:pt x="628325" y="811799"/>
                    <a:pt x="404586" y="812800"/>
                  </a:cubicBezTo>
                  <a:cubicBezTo>
                    <a:pt x="180847" y="811799"/>
                    <a:pt x="0" y="630141"/>
                    <a:pt x="0" y="406400"/>
                  </a:cubicBezTo>
                  <a:cubicBezTo>
                    <a:pt x="0" y="182659"/>
                    <a:pt x="180847" y="1001"/>
                    <a:pt x="404586" y="0"/>
                  </a:cubicBezTo>
                  <a:close/>
                </a:path>
              </a:pathLst>
            </a:custGeom>
            <a:solidFill>
              <a:srgbClr val="C1ECB9"/>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645"/>
                </a:lnSpc>
              </a:pPr>
            </a:p>
          </p:txBody>
        </p:sp>
      </p:grpSp>
      <p:sp>
        <p:nvSpPr>
          <p:cNvPr name="TextBox 8" id="8"/>
          <p:cNvSpPr txBox="true"/>
          <p:nvPr/>
        </p:nvSpPr>
        <p:spPr>
          <a:xfrm rot="0">
            <a:off x="529811" y="3096999"/>
            <a:ext cx="10740867" cy="6161301"/>
          </a:xfrm>
          <a:prstGeom prst="rect">
            <a:avLst/>
          </a:prstGeom>
        </p:spPr>
        <p:txBody>
          <a:bodyPr anchor="t" rtlCol="false" tIns="0" lIns="0" bIns="0" rIns="0">
            <a:spAutoFit/>
          </a:bodyPr>
          <a:lstStyle/>
          <a:p>
            <a:pPr marL="686163" indent="-343081" lvl="1">
              <a:lnSpc>
                <a:spcPts val="4449"/>
              </a:lnSpc>
              <a:buFont typeface="Arial"/>
              <a:buChar char="•"/>
            </a:pPr>
            <a:r>
              <a:rPr lang="en-US" sz="3178">
                <a:solidFill>
                  <a:srgbClr val="E5DDC8"/>
                </a:solidFill>
                <a:latin typeface="Gotham"/>
              </a:rPr>
              <a:t>Katılımcıların büyük çoğunluğu (%76.7) monoterapi kullanmaktadır ve en sık reçete edilen antiepileptik ilaç Fenobarbitaldir.</a:t>
            </a:r>
          </a:p>
          <a:p>
            <a:pPr marL="686163" indent="-343081" lvl="1">
              <a:lnSpc>
                <a:spcPts val="4449"/>
              </a:lnSpc>
              <a:buFont typeface="Arial"/>
              <a:buChar char="•"/>
            </a:pPr>
            <a:r>
              <a:rPr lang="en-US" sz="3178">
                <a:solidFill>
                  <a:srgbClr val="E5DDC8"/>
                </a:solidFill>
                <a:latin typeface="Gotham"/>
              </a:rPr>
              <a:t>%6.2'si eşlik eden başka hastalıklara sahiptir.</a:t>
            </a:r>
          </a:p>
          <a:p>
            <a:pPr marL="686163" indent="-343081" lvl="1">
              <a:lnSpc>
                <a:spcPts val="4449"/>
              </a:lnSpc>
              <a:buFont typeface="Arial"/>
              <a:buChar char="•"/>
            </a:pPr>
            <a:r>
              <a:rPr lang="en-US" sz="3178">
                <a:solidFill>
                  <a:srgbClr val="E5DDC8"/>
                </a:solidFill>
                <a:latin typeface="Gotham"/>
              </a:rPr>
              <a:t>%73.1'i en az 2 yıldır epilepsi tedavisi görmüştür.</a:t>
            </a:r>
          </a:p>
          <a:p>
            <a:pPr marL="686163" indent="-343081" lvl="1">
              <a:lnSpc>
                <a:spcPts val="4449"/>
              </a:lnSpc>
              <a:buFont typeface="Arial"/>
              <a:buChar char="•"/>
            </a:pPr>
            <a:r>
              <a:rPr lang="en-US" sz="3178">
                <a:solidFill>
                  <a:srgbClr val="E5DDC8"/>
                </a:solidFill>
                <a:latin typeface="Gotham"/>
              </a:rPr>
              <a:t>Katılımcıların önemli bir kısmı (%28.2) antiepileptik ilaçlardan yan etkiler deneyimlemiştir.</a:t>
            </a:r>
          </a:p>
          <a:p>
            <a:pPr marL="686163" indent="-343081" lvl="1">
              <a:lnSpc>
                <a:spcPts val="4449"/>
              </a:lnSpc>
              <a:buFont typeface="Arial"/>
              <a:buChar char="•"/>
            </a:pPr>
            <a:r>
              <a:rPr lang="en-US" sz="3178">
                <a:solidFill>
                  <a:srgbClr val="E5DDC8"/>
                </a:solidFill>
                <a:latin typeface="Gotham"/>
              </a:rPr>
              <a:t>%34.9'u epilepsi ile ilişkili bir damgalama (dışlanma) algısı yaşamıştır.</a:t>
            </a:r>
          </a:p>
          <a:p>
            <a:pPr>
              <a:lnSpc>
                <a:spcPts val="4449"/>
              </a:lnSpc>
            </a:pPr>
          </a:p>
        </p:txBody>
      </p:sp>
      <p:grpSp>
        <p:nvGrpSpPr>
          <p:cNvPr name="Group 9" id="9"/>
          <p:cNvGrpSpPr/>
          <p:nvPr/>
        </p:nvGrpSpPr>
        <p:grpSpPr>
          <a:xfrm rot="0">
            <a:off x="11613230" y="8824628"/>
            <a:ext cx="2953808" cy="378811"/>
            <a:chOff x="0" y="0"/>
            <a:chExt cx="777958" cy="99769"/>
          </a:xfrm>
        </p:grpSpPr>
        <p:sp>
          <p:nvSpPr>
            <p:cNvPr name="Freeform 10" id="10"/>
            <p:cNvSpPr/>
            <p:nvPr/>
          </p:nvSpPr>
          <p:spPr>
            <a:xfrm flipH="false" flipV="false">
              <a:off x="0" y="0"/>
              <a:ext cx="777958" cy="99769"/>
            </a:xfrm>
            <a:custGeom>
              <a:avLst/>
              <a:gdLst/>
              <a:ahLst/>
              <a:cxnLst/>
              <a:rect r="r" b="b" t="t" l="l"/>
              <a:pathLst>
                <a:path h="99769" w="777958">
                  <a:moveTo>
                    <a:pt x="36694" y="0"/>
                  </a:moveTo>
                  <a:lnTo>
                    <a:pt x="741264" y="0"/>
                  </a:lnTo>
                  <a:cubicBezTo>
                    <a:pt x="750996" y="0"/>
                    <a:pt x="760329" y="3866"/>
                    <a:pt x="767210" y="10747"/>
                  </a:cubicBezTo>
                  <a:cubicBezTo>
                    <a:pt x="774092" y="17629"/>
                    <a:pt x="777958" y="26962"/>
                    <a:pt x="777958" y="36694"/>
                  </a:cubicBezTo>
                  <a:lnTo>
                    <a:pt x="777958" y="63075"/>
                  </a:lnTo>
                  <a:cubicBezTo>
                    <a:pt x="777958" y="72807"/>
                    <a:pt x="774092" y="82140"/>
                    <a:pt x="767210" y="89022"/>
                  </a:cubicBezTo>
                  <a:cubicBezTo>
                    <a:pt x="760329" y="95903"/>
                    <a:pt x="750996" y="99769"/>
                    <a:pt x="741264" y="99769"/>
                  </a:cubicBezTo>
                  <a:lnTo>
                    <a:pt x="36694" y="99769"/>
                  </a:lnTo>
                  <a:cubicBezTo>
                    <a:pt x="16428" y="99769"/>
                    <a:pt x="0" y="83341"/>
                    <a:pt x="0" y="63075"/>
                  </a:cubicBezTo>
                  <a:lnTo>
                    <a:pt x="0" y="36694"/>
                  </a:lnTo>
                  <a:cubicBezTo>
                    <a:pt x="0" y="26962"/>
                    <a:pt x="3866" y="17629"/>
                    <a:pt x="10747" y="10747"/>
                  </a:cubicBezTo>
                  <a:cubicBezTo>
                    <a:pt x="17629" y="3866"/>
                    <a:pt x="26962" y="0"/>
                    <a:pt x="36694" y="0"/>
                  </a:cubicBezTo>
                  <a:close/>
                </a:path>
              </a:pathLst>
            </a:custGeom>
            <a:solidFill>
              <a:srgbClr val="000000">
                <a:alpha val="0"/>
              </a:srgbClr>
            </a:solidFill>
            <a:ln w="19050">
              <a:solidFill>
                <a:srgbClr val="FFFFFF"/>
              </a:solidFill>
            </a:ln>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3645"/>
                </a:lnSpc>
              </a:pPr>
            </a:p>
          </p:txBody>
        </p:sp>
      </p:grpSp>
      <p:sp>
        <p:nvSpPr>
          <p:cNvPr name="AutoShape 12" id="12"/>
          <p:cNvSpPr/>
          <p:nvPr/>
        </p:nvSpPr>
        <p:spPr>
          <a:xfrm flipV="true">
            <a:off x="13188121" y="5316445"/>
            <a:ext cx="1814926" cy="3508183"/>
          </a:xfrm>
          <a:prstGeom prst="line">
            <a:avLst/>
          </a:prstGeom>
          <a:ln cap="flat" w="38100">
            <a:solidFill>
              <a:srgbClr val="FFFFFF"/>
            </a:solidFill>
            <a:prstDash val="solid"/>
            <a:headEnd type="none" len="sm" w="sm"/>
            <a:tailEnd type="oval" len="lg" w="lg"/>
          </a:ln>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366C87"/>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4078601" cy="965517"/>
          </a:xfrm>
          <a:prstGeom prst="rect">
            <a:avLst/>
          </a:prstGeom>
        </p:spPr>
        <p:txBody>
          <a:bodyPr anchor="t" rtlCol="false" tIns="0" lIns="0" bIns="0" rIns="0">
            <a:spAutoFit/>
          </a:bodyPr>
          <a:lstStyle/>
          <a:p>
            <a:pPr>
              <a:lnSpc>
                <a:spcPts val="6961"/>
              </a:lnSpc>
            </a:pPr>
            <a:r>
              <a:rPr lang="en-US" sz="6386">
                <a:solidFill>
                  <a:srgbClr val="F1C34D"/>
                </a:solidFill>
                <a:latin typeface="Horizon Bold Italics"/>
              </a:rPr>
              <a:t>TARTIŞMA VE SONUÇ</a:t>
            </a:r>
          </a:p>
        </p:txBody>
      </p:sp>
      <p:sp>
        <p:nvSpPr>
          <p:cNvPr name="TextBox 3" id="3"/>
          <p:cNvSpPr txBox="true"/>
          <p:nvPr/>
        </p:nvSpPr>
        <p:spPr>
          <a:xfrm rot="0">
            <a:off x="727617" y="2549413"/>
            <a:ext cx="8115300" cy="6929654"/>
          </a:xfrm>
          <a:prstGeom prst="rect">
            <a:avLst/>
          </a:prstGeom>
        </p:spPr>
        <p:txBody>
          <a:bodyPr anchor="t" rtlCol="false" tIns="0" lIns="0" bIns="0" rIns="0">
            <a:spAutoFit/>
          </a:bodyPr>
          <a:lstStyle/>
          <a:p>
            <a:pPr marL="605378" indent="-302689" lvl="1">
              <a:lnSpc>
                <a:spcPts val="3925"/>
              </a:lnSpc>
              <a:buFont typeface="Arial"/>
              <a:buChar char="•"/>
            </a:pPr>
            <a:r>
              <a:rPr lang="en-US" sz="2803">
                <a:solidFill>
                  <a:srgbClr val="E5DDC8"/>
                </a:solidFill>
                <a:latin typeface="Gotham"/>
              </a:rPr>
              <a:t>Bu çalışma ile epilepsi hastaları arasında AED tedavisine uymama durumu araştırılmış ve tedaviye uymama yaygınlığı %37.8 olarak bulunmuştur.</a:t>
            </a:r>
          </a:p>
          <a:p>
            <a:pPr>
              <a:lnSpc>
                <a:spcPts val="3925"/>
              </a:lnSpc>
            </a:pPr>
          </a:p>
          <a:p>
            <a:pPr marL="605378" indent="-302689" lvl="1">
              <a:lnSpc>
                <a:spcPts val="3925"/>
              </a:lnSpc>
              <a:buFont typeface="Arial"/>
              <a:buChar char="•"/>
            </a:pPr>
            <a:r>
              <a:rPr lang="en-US" sz="2803">
                <a:solidFill>
                  <a:srgbClr val="E5DDC8"/>
                </a:solidFill>
                <a:latin typeface="Gotham"/>
              </a:rPr>
              <a:t>Tedaviye uyumsuzluk ile ilişkili faktörler arasında AED'leri ücretsiz almak yerine satın almak, hastalık ve tedavi hakkında yetersiz sağlık bilgisi, zayıf sosyal destek, tedavi süresinin uzun olması, algılanan epilepsiyle ilişkili damgalanma, AED yan etkileri ve AED temin yöntemleri yer almıştır.</a:t>
            </a:r>
          </a:p>
          <a:p>
            <a:pPr>
              <a:lnSpc>
                <a:spcPts val="3925"/>
              </a:lnSpc>
            </a:pPr>
          </a:p>
        </p:txBody>
      </p:sp>
      <p:sp>
        <p:nvSpPr>
          <p:cNvPr name="TextBox 4" id="4"/>
          <p:cNvSpPr txBox="true"/>
          <p:nvPr/>
        </p:nvSpPr>
        <p:spPr>
          <a:xfrm rot="0">
            <a:off x="9144000" y="2549413"/>
            <a:ext cx="8324707" cy="7424954"/>
          </a:xfrm>
          <a:prstGeom prst="rect">
            <a:avLst/>
          </a:prstGeom>
        </p:spPr>
        <p:txBody>
          <a:bodyPr anchor="t" rtlCol="false" tIns="0" lIns="0" bIns="0" rIns="0">
            <a:spAutoFit/>
          </a:bodyPr>
          <a:lstStyle/>
          <a:p>
            <a:pPr marL="605378" indent="-302689" lvl="1">
              <a:lnSpc>
                <a:spcPts val="3925"/>
              </a:lnSpc>
              <a:buFont typeface="Arial"/>
              <a:buChar char="•"/>
            </a:pPr>
            <a:r>
              <a:rPr lang="en-US" sz="2803">
                <a:solidFill>
                  <a:srgbClr val="E5DDC8"/>
                </a:solidFill>
                <a:latin typeface="Gotham"/>
              </a:rPr>
              <a:t>Çalışma, epilepsi hakkında psiko-eğitim, AED yan etkileri ve reçete edilen ilaca uyma öneminin sağlanmasının uyum oranlarını artırabileceğini önermektedir.</a:t>
            </a:r>
          </a:p>
          <a:p>
            <a:pPr>
              <a:lnSpc>
                <a:spcPts val="3925"/>
              </a:lnSpc>
            </a:pPr>
          </a:p>
          <a:p>
            <a:pPr marL="605378" indent="-302689" lvl="1">
              <a:lnSpc>
                <a:spcPts val="3925"/>
              </a:lnSpc>
              <a:buFont typeface="Arial"/>
              <a:buChar char="•"/>
            </a:pPr>
            <a:r>
              <a:rPr lang="en-US" sz="2803">
                <a:solidFill>
                  <a:srgbClr val="E5DDC8"/>
                </a:solidFill>
                <a:latin typeface="Gotham"/>
              </a:rPr>
              <a:t>Epilepsi hastaları ve halka bilgi yaymak, uyumsuzluğu önlemek ve epilepsi hastalarının sağlıklı bir yaşam sürmelerini desteklemek açısından önemlidir.</a:t>
            </a:r>
          </a:p>
          <a:p>
            <a:pPr>
              <a:lnSpc>
                <a:spcPts val="3925"/>
              </a:lnSpc>
            </a:pPr>
          </a:p>
          <a:p>
            <a:pPr marL="605378" indent="-302689" lvl="1">
              <a:lnSpc>
                <a:spcPts val="3925"/>
              </a:lnSpc>
              <a:buFont typeface="Arial"/>
              <a:buChar char="•"/>
            </a:pPr>
            <a:r>
              <a:rPr lang="en-US" sz="2803">
                <a:solidFill>
                  <a:srgbClr val="E5DDC8"/>
                </a:solidFill>
                <a:latin typeface="Gotham"/>
              </a:rPr>
              <a:t>Yazarlar çıkar çatışması olmadığını beyan etmişlerdir ve tüm yazarlar farklı kapasitelerde çalışmaya katkıda bulunmuşlardır.</a:t>
            </a:r>
          </a:p>
          <a:p>
            <a:pPr>
              <a:lnSpc>
                <a:spcPts val="392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66C8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4557316" y="605484"/>
            <a:ext cx="3449878" cy="122470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2889867" y="607641"/>
            <a:ext cx="3449878" cy="122039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5400000">
            <a:off x="1222419" y="605484"/>
            <a:ext cx="3449878" cy="1224707"/>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5400000">
            <a:off x="-445029" y="607641"/>
            <a:ext cx="3449878" cy="1220395"/>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5400000">
            <a:off x="-442873" y="4530680"/>
            <a:ext cx="3449878" cy="1224707"/>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5400000">
            <a:off x="1224575" y="4532836"/>
            <a:ext cx="3449878" cy="1220395"/>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5400000">
            <a:off x="2892024" y="4530680"/>
            <a:ext cx="3449878" cy="1224707"/>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5400000">
            <a:off x="4559472" y="4532836"/>
            <a:ext cx="3449878" cy="1220395"/>
          </a:xfrm>
          <a:prstGeom prst="rect">
            <a:avLst/>
          </a:prstGeom>
        </p:spPr>
      </p:pic>
      <p:pic>
        <p:nvPicPr>
          <p:cNvPr name="Picture 10" id="10"/>
          <p:cNvPicPr>
            <a:picLocks noChangeAspect="true"/>
          </p:cNvPicPr>
          <p:nvPr/>
        </p:nvPicPr>
        <p:blipFill>
          <a:blip r:embed="rId2"/>
          <a:srcRect l="0" t="0" r="0" b="0"/>
          <a:stretch>
            <a:fillRect/>
          </a:stretch>
        </p:blipFill>
        <p:spPr>
          <a:xfrm flipH="false" flipV="false" rot="-5400000">
            <a:off x="4557316" y="8456809"/>
            <a:ext cx="3449878" cy="1224707"/>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5400000">
            <a:off x="2889867" y="8458965"/>
            <a:ext cx="3449878" cy="1220395"/>
          </a:xfrm>
          <a:prstGeom prst="rect">
            <a:avLst/>
          </a:prstGeom>
        </p:spPr>
      </p:pic>
      <p:pic>
        <p:nvPicPr>
          <p:cNvPr name="Picture 12" id="12"/>
          <p:cNvPicPr>
            <a:picLocks noChangeAspect="true"/>
          </p:cNvPicPr>
          <p:nvPr/>
        </p:nvPicPr>
        <p:blipFill>
          <a:blip r:embed="rId4"/>
          <a:srcRect l="0" t="0" r="0" b="0"/>
          <a:stretch>
            <a:fillRect/>
          </a:stretch>
        </p:blipFill>
        <p:spPr>
          <a:xfrm flipH="false" flipV="false" rot="-5400000">
            <a:off x="1222419" y="8456809"/>
            <a:ext cx="3449878" cy="1224707"/>
          </a:xfrm>
          <a:prstGeom prst="rect">
            <a:avLst/>
          </a:prstGeom>
        </p:spPr>
      </p:pic>
      <p:pic>
        <p:nvPicPr>
          <p:cNvPr name="Picture 13" id="13"/>
          <p:cNvPicPr>
            <a:picLocks noChangeAspect="true"/>
          </p:cNvPicPr>
          <p:nvPr/>
        </p:nvPicPr>
        <p:blipFill>
          <a:blip r:embed="rId5"/>
          <a:srcRect l="0" t="0" r="0" b="0"/>
          <a:stretch>
            <a:fillRect/>
          </a:stretch>
        </p:blipFill>
        <p:spPr>
          <a:xfrm flipH="false" flipV="false" rot="-5400000">
            <a:off x="-445029" y="8458965"/>
            <a:ext cx="3449878" cy="1220395"/>
          </a:xfrm>
          <a:prstGeom prst="rect">
            <a:avLst/>
          </a:prstGeom>
        </p:spPr>
      </p:pic>
      <p:sp>
        <p:nvSpPr>
          <p:cNvPr name="TextBox 14" id="14"/>
          <p:cNvSpPr txBox="true"/>
          <p:nvPr/>
        </p:nvSpPr>
        <p:spPr>
          <a:xfrm rot="0">
            <a:off x="7501268" y="1553874"/>
            <a:ext cx="9533100" cy="4850419"/>
          </a:xfrm>
          <a:prstGeom prst="rect">
            <a:avLst/>
          </a:prstGeom>
        </p:spPr>
        <p:txBody>
          <a:bodyPr anchor="t" rtlCol="false" tIns="0" lIns="0" bIns="0" rIns="0">
            <a:spAutoFit/>
          </a:bodyPr>
          <a:lstStyle/>
          <a:p>
            <a:pPr>
              <a:lnSpc>
                <a:spcPts val="7473"/>
              </a:lnSpc>
            </a:pPr>
            <a:r>
              <a:rPr lang="en-US" sz="6856">
                <a:solidFill>
                  <a:srgbClr val="F1C34D"/>
                </a:solidFill>
                <a:latin typeface="Horizon"/>
              </a:rPr>
              <a:t>BIZI DINLEDIĞINIZ IÇIN TEŞEKKÜR EDERIZ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DAFj5iD-FfY</dc:identifier>
  <dcterms:modified xsi:type="dcterms:W3CDTF">2011-08-01T06:04:30Z</dcterms:modified>
  <cp:revision>1</cp:revision>
  <dc:title>Koyu Yeşil Açık Yeşil Beyaz Kurumsal Geometrik Şirket İç Sunum İşletme Sunumu</dc:title>
</cp:coreProperties>
</file>